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3" r:id="rId2"/>
    <p:sldId id="272" r:id="rId3"/>
    <p:sldId id="273" r:id="rId4"/>
    <p:sldId id="257" r:id="rId5"/>
    <p:sldId id="258" r:id="rId6"/>
    <p:sldId id="259" r:id="rId7"/>
    <p:sldId id="268" r:id="rId8"/>
    <p:sldId id="260" r:id="rId9"/>
    <p:sldId id="261" r:id="rId10"/>
    <p:sldId id="270" r:id="rId11"/>
    <p:sldId id="262" r:id="rId12"/>
    <p:sldId id="269" r:id="rId13"/>
    <p:sldId id="264" r:id="rId14"/>
    <p:sldId id="271" r:id="rId15"/>
    <p:sldId id="265" r:id="rId16"/>
    <p:sldId id="266" r:id="rId17"/>
    <p:sldId id="267"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1QYGooSegNfG6hFCGDt4hg" hashData="EH+JNtQTp1dWDqKypkKvEzURTsA"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79" autoAdjust="0"/>
  </p:normalViewPr>
  <p:slideViewPr>
    <p:cSldViewPr>
      <p:cViewPr varScale="1">
        <p:scale>
          <a:sx n="66" d="100"/>
          <a:sy n="66" d="100"/>
        </p:scale>
        <p:origin x="-14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B2C5415-163C-4684-984E-39E0AEBDB7FF}" type="datetimeFigureOut">
              <a:rPr lang="ar-IQ" smtClean="0"/>
              <a:pPr/>
              <a:t>18/01/1439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A1B00B-2CA2-4A6E-8750-3DAAE7299F44}"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BA1B00B-2CA2-4A6E-8750-3DAAE7299F44}" type="slidenum">
              <a:rPr lang="ar-IQ" smtClean="0"/>
              <a:pPr/>
              <a:t>16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l" rtl="0">
                <a:defRPr/>
              </a:pPr>
              <a:endParaRPr lang="ar-JO">
                <a:latin typeface="Arial" charset="0"/>
                <a:cs typeface="Arial"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l" rtl="0">
                <a:defRPr/>
              </a:pPr>
              <a:endParaRPr lang="ar-JO">
                <a:latin typeface="Arial" charset="0"/>
                <a:cs typeface="Arial" charset="0"/>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l" rtl="0">
                <a:defRPr/>
              </a:pPr>
              <a:endParaRPr lang="ar-JO">
                <a:latin typeface="Arial" charset="0"/>
                <a:cs typeface="Arial" charset="0"/>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l" rtl="0">
                <a:defRPr/>
              </a:pPr>
              <a:endParaRPr lang="ar-JO">
                <a:latin typeface="Arial" charset="0"/>
                <a:cs typeface="Arial" charset="0"/>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l" rtl="0">
                <a:defRPr/>
              </a:pPr>
              <a:endParaRPr lang="ar-JO">
                <a:latin typeface="Arial" charset="0"/>
                <a:cs typeface="Arial"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lgn="l" rtl="0">
                <a:defRPr/>
              </a:pPr>
              <a:endParaRPr lang="ar-JO">
                <a:latin typeface="Arial" charset="0"/>
                <a:cs typeface="Arial" charset="0"/>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l" rtl="0">
                <a:defRPr/>
              </a:pPr>
              <a:endParaRPr lang="ar-JO">
                <a:latin typeface="Arial" charset="0"/>
                <a:cs typeface="Arial"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lgn="l" rtl="0">
                <a:defRPr/>
              </a:pPr>
              <a:endParaRPr lang="ar-JO">
                <a:latin typeface="Arial" charset="0"/>
                <a:cs typeface="Arial" charset="0"/>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l" rtl="0">
                <a:defRPr/>
              </a:pPr>
              <a:endParaRPr lang="ar-JO">
                <a:latin typeface="Arial" charset="0"/>
                <a:cs typeface="Arial"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l" rtl="0">
                <a:defRPr/>
              </a:pPr>
              <a:endParaRPr lang="ar-JO">
                <a:latin typeface="Arial" charset="0"/>
                <a:cs typeface="Arial" charset="0"/>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lgn="l" rtl="0">
                <a:defRPr/>
              </a:pPr>
              <a:endParaRPr lang="ar-JO">
                <a:latin typeface="Arial" charset="0"/>
                <a:cs typeface="Arial" charset="0"/>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lgn="l" rtl="0">
                <a:defRPr/>
              </a:pPr>
              <a:endParaRPr lang="ar-JO">
                <a:latin typeface="Arial" charset="0"/>
                <a:cs typeface="Arial" charset="0"/>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l" rtl="0">
                <a:defRPr/>
              </a:pPr>
              <a:endParaRPr lang="ar-JO">
                <a:latin typeface="Arial" charset="0"/>
                <a:cs typeface="Arial"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l" rtl="0">
                  <a:defRPr/>
                </a:pPr>
                <a:endParaRPr lang="ar-JO">
                  <a:latin typeface="Arial" charset="0"/>
                  <a:cs typeface="Arial" charset="0"/>
                </a:endParaRPr>
              </a:p>
            </p:txBody>
          </p:sp>
        </p:grpSp>
      </p:grpSp>
      <p:sp>
        <p:nvSpPr>
          <p:cNvPr id="11306" name="Rectangle 42"/>
          <p:cNvSpPr>
            <a:spLocks noGrp="1" noChangeArrowheads="1"/>
          </p:cNvSpPr>
          <p:nvPr>
            <p:ph type="ctrTitle" sz="quarter"/>
          </p:nvPr>
        </p:nvSpPr>
        <p:spPr>
          <a:xfrm>
            <a:off x="457200" y="1600200"/>
            <a:ext cx="8229600" cy="1828800"/>
          </a:xfrm>
        </p:spPr>
        <p:txBody>
          <a:bodyPr/>
          <a:lstStyle>
            <a:lvl1pPr>
              <a:defRPr sz="4800"/>
            </a:lvl1pPr>
          </a:lstStyle>
          <a:p>
            <a:r>
              <a:rPr lang="ar-SA" smtClean="0"/>
              <a:t>انقر لتحرير نمط العنوان الرئيسي</a:t>
            </a:r>
            <a:endParaRPr lang="en-US"/>
          </a:p>
        </p:txBody>
      </p:sp>
      <p:sp>
        <p:nvSpPr>
          <p:cNvPr id="1130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ar-SA" smtClean="0"/>
              <a:t>انقر لتحرير نمط العنوان الثانوي الرئيسي</a:t>
            </a:r>
            <a:endParaRPr lang="en-US"/>
          </a:p>
        </p:txBody>
      </p:sp>
      <p:sp>
        <p:nvSpPr>
          <p:cNvPr id="44" name="Rectangle 44"/>
          <p:cNvSpPr>
            <a:spLocks noGrp="1" noChangeArrowheads="1"/>
          </p:cNvSpPr>
          <p:nvPr>
            <p:ph type="dt" sz="quarter" idx="10"/>
          </p:nvPr>
        </p:nvSpPr>
        <p:spPr/>
        <p:txBody>
          <a:bodyPr/>
          <a:lstStyle>
            <a:lvl1pPr>
              <a:defRPr smtClean="0"/>
            </a:lvl1pPr>
          </a:lstStyle>
          <a:p>
            <a:fld id="{1B8ABB09-4A1D-463E-8065-109CC2B7EFAA}" type="datetimeFigureOut">
              <a:rPr lang="ar-SA" smtClean="0"/>
              <a:pPr/>
              <a:t>18/01/1439</a:t>
            </a:fld>
            <a:endParaRPr lang="ar-SA"/>
          </a:p>
        </p:txBody>
      </p:sp>
      <p:sp>
        <p:nvSpPr>
          <p:cNvPr id="45" name="Rectangle 45"/>
          <p:cNvSpPr>
            <a:spLocks noGrp="1" noChangeArrowheads="1"/>
          </p:cNvSpPr>
          <p:nvPr>
            <p:ph type="ftr" sz="quarter" idx="11"/>
          </p:nvPr>
        </p:nvSpPr>
        <p:spPr/>
        <p:txBody>
          <a:bodyPr/>
          <a:lstStyle>
            <a:lvl1pPr>
              <a:defRPr/>
            </a:lvl1pPr>
          </a:lstStyle>
          <a:p>
            <a:endParaRPr lang="ar-SA"/>
          </a:p>
        </p:txBody>
      </p:sp>
      <p:sp>
        <p:nvSpPr>
          <p:cNvPr id="46" name="Rectangle 46"/>
          <p:cNvSpPr>
            <a:spLocks noGrp="1" noChangeArrowheads="1"/>
          </p:cNvSpPr>
          <p:nvPr>
            <p:ph type="sldNum" sz="quarter" idx="12"/>
          </p:nvPr>
        </p:nvSpPr>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ar-JO"/>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5" name="Rectangle 45"/>
          <p:cNvSpPr>
            <a:spLocks noGrp="1" noChangeArrowheads="1"/>
          </p:cNvSpPr>
          <p:nvPr>
            <p:ph type="ftr" sz="quarter" idx="11"/>
          </p:nvPr>
        </p:nvSpPr>
        <p:spPr>
          <a:ln/>
        </p:spPr>
        <p:txBody>
          <a:bodyPr/>
          <a:lstStyle>
            <a:lvl1pPr>
              <a:defRPr/>
            </a:lvl1pPr>
          </a:lstStyle>
          <a:p>
            <a:endParaRPr lang="ar-SA"/>
          </a:p>
        </p:txBody>
      </p:sp>
      <p:sp>
        <p:nvSpPr>
          <p:cNvPr id="6"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ar-JO"/>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5" name="Rectangle 45"/>
          <p:cNvSpPr>
            <a:spLocks noGrp="1" noChangeArrowheads="1"/>
          </p:cNvSpPr>
          <p:nvPr>
            <p:ph type="ftr" sz="quarter" idx="11"/>
          </p:nvPr>
        </p:nvSpPr>
        <p:spPr>
          <a:ln/>
        </p:spPr>
        <p:txBody>
          <a:bodyPr/>
          <a:lstStyle>
            <a:lvl1pPr>
              <a:defRPr/>
            </a:lvl1pPr>
          </a:lstStyle>
          <a:p>
            <a:endParaRPr lang="ar-SA"/>
          </a:p>
        </p:txBody>
      </p:sp>
      <p:sp>
        <p:nvSpPr>
          <p:cNvPr id="6"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ar-JO"/>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5" name="Rectangle 45"/>
          <p:cNvSpPr>
            <a:spLocks noGrp="1" noChangeArrowheads="1"/>
          </p:cNvSpPr>
          <p:nvPr>
            <p:ph type="ftr" sz="quarter" idx="11"/>
          </p:nvPr>
        </p:nvSpPr>
        <p:spPr>
          <a:ln/>
        </p:spPr>
        <p:txBody>
          <a:bodyPr/>
          <a:lstStyle>
            <a:lvl1pPr>
              <a:defRPr/>
            </a:lvl1pPr>
          </a:lstStyle>
          <a:p>
            <a:endParaRPr lang="ar-SA"/>
          </a:p>
        </p:txBody>
      </p:sp>
      <p:sp>
        <p:nvSpPr>
          <p:cNvPr id="6"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5" name="Rectangle 45"/>
          <p:cNvSpPr>
            <a:spLocks noGrp="1" noChangeArrowheads="1"/>
          </p:cNvSpPr>
          <p:nvPr>
            <p:ph type="ftr" sz="quarter" idx="11"/>
          </p:nvPr>
        </p:nvSpPr>
        <p:spPr>
          <a:ln/>
        </p:spPr>
        <p:txBody>
          <a:bodyPr/>
          <a:lstStyle>
            <a:lvl1pPr>
              <a:defRPr/>
            </a:lvl1pPr>
          </a:lstStyle>
          <a:p>
            <a:endParaRPr lang="ar-SA"/>
          </a:p>
        </p:txBody>
      </p:sp>
      <p:sp>
        <p:nvSpPr>
          <p:cNvPr id="6"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ar-JO"/>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6" name="Rectangle 45"/>
          <p:cNvSpPr>
            <a:spLocks noGrp="1" noChangeArrowheads="1"/>
          </p:cNvSpPr>
          <p:nvPr>
            <p:ph type="ftr" sz="quarter" idx="11"/>
          </p:nvPr>
        </p:nvSpPr>
        <p:spPr>
          <a:ln/>
        </p:spPr>
        <p:txBody>
          <a:bodyPr/>
          <a:lstStyle>
            <a:lvl1pPr>
              <a:defRPr/>
            </a:lvl1pPr>
          </a:lstStyle>
          <a:p>
            <a:endParaRPr lang="ar-SA"/>
          </a:p>
        </p:txBody>
      </p:sp>
      <p:sp>
        <p:nvSpPr>
          <p:cNvPr id="7"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8" name="Rectangle 45"/>
          <p:cNvSpPr>
            <a:spLocks noGrp="1" noChangeArrowheads="1"/>
          </p:cNvSpPr>
          <p:nvPr>
            <p:ph type="ftr" sz="quarter" idx="11"/>
          </p:nvPr>
        </p:nvSpPr>
        <p:spPr>
          <a:ln/>
        </p:spPr>
        <p:txBody>
          <a:bodyPr/>
          <a:lstStyle>
            <a:lvl1pPr>
              <a:defRPr/>
            </a:lvl1pPr>
          </a:lstStyle>
          <a:p>
            <a:endParaRPr lang="ar-SA"/>
          </a:p>
        </p:txBody>
      </p:sp>
      <p:sp>
        <p:nvSpPr>
          <p:cNvPr id="9"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ar-JO"/>
          </a:p>
        </p:txBody>
      </p:sp>
      <p:sp>
        <p:nvSpPr>
          <p:cNvPr id="3"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4" name="Rectangle 45"/>
          <p:cNvSpPr>
            <a:spLocks noGrp="1" noChangeArrowheads="1"/>
          </p:cNvSpPr>
          <p:nvPr>
            <p:ph type="ftr" sz="quarter" idx="11"/>
          </p:nvPr>
        </p:nvSpPr>
        <p:spPr>
          <a:ln/>
        </p:spPr>
        <p:txBody>
          <a:bodyPr/>
          <a:lstStyle>
            <a:lvl1pPr>
              <a:defRPr/>
            </a:lvl1pPr>
          </a:lstStyle>
          <a:p>
            <a:endParaRPr lang="ar-SA"/>
          </a:p>
        </p:txBody>
      </p:sp>
      <p:sp>
        <p:nvSpPr>
          <p:cNvPr id="5"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3" name="Rectangle 45"/>
          <p:cNvSpPr>
            <a:spLocks noGrp="1" noChangeArrowheads="1"/>
          </p:cNvSpPr>
          <p:nvPr>
            <p:ph type="ftr" sz="quarter" idx="11"/>
          </p:nvPr>
        </p:nvSpPr>
        <p:spPr>
          <a:ln/>
        </p:spPr>
        <p:txBody>
          <a:bodyPr/>
          <a:lstStyle>
            <a:lvl1pPr>
              <a:defRPr/>
            </a:lvl1pPr>
          </a:lstStyle>
          <a:p>
            <a:endParaRPr lang="ar-SA"/>
          </a:p>
        </p:txBody>
      </p:sp>
      <p:sp>
        <p:nvSpPr>
          <p:cNvPr id="4"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6" name="Rectangle 45"/>
          <p:cNvSpPr>
            <a:spLocks noGrp="1" noChangeArrowheads="1"/>
          </p:cNvSpPr>
          <p:nvPr>
            <p:ph type="ftr" sz="quarter" idx="11"/>
          </p:nvPr>
        </p:nvSpPr>
        <p:spPr>
          <a:ln/>
        </p:spPr>
        <p:txBody>
          <a:bodyPr/>
          <a:lstStyle>
            <a:lvl1pPr>
              <a:defRPr/>
            </a:lvl1pPr>
          </a:lstStyle>
          <a:p>
            <a:endParaRPr lang="ar-SA"/>
          </a:p>
        </p:txBody>
      </p:sp>
      <p:sp>
        <p:nvSpPr>
          <p:cNvPr id="7"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4"/>
          <p:cNvSpPr>
            <a:spLocks noGrp="1" noChangeArrowheads="1"/>
          </p:cNvSpPr>
          <p:nvPr>
            <p:ph type="dt" sz="half" idx="10"/>
          </p:nvPr>
        </p:nvSpPr>
        <p:spPr>
          <a:ln/>
        </p:spPr>
        <p:txBody>
          <a:bodyPr/>
          <a:lstStyle>
            <a:lvl1pPr>
              <a:defRPr/>
            </a:lvl1pPr>
          </a:lstStyle>
          <a:p>
            <a:fld id="{1B8ABB09-4A1D-463E-8065-109CC2B7EFAA}" type="datetimeFigureOut">
              <a:rPr lang="ar-SA" smtClean="0"/>
              <a:pPr/>
              <a:t>18/01/1439</a:t>
            </a:fld>
            <a:endParaRPr lang="ar-SA"/>
          </a:p>
        </p:txBody>
      </p:sp>
      <p:sp>
        <p:nvSpPr>
          <p:cNvPr id="6" name="Rectangle 45"/>
          <p:cNvSpPr>
            <a:spLocks noGrp="1" noChangeArrowheads="1"/>
          </p:cNvSpPr>
          <p:nvPr>
            <p:ph type="ftr" sz="quarter" idx="11"/>
          </p:nvPr>
        </p:nvSpPr>
        <p:spPr>
          <a:ln/>
        </p:spPr>
        <p:txBody>
          <a:bodyPr/>
          <a:lstStyle>
            <a:lvl1pPr>
              <a:defRPr/>
            </a:lvl1pPr>
          </a:lstStyle>
          <a:p>
            <a:endParaRPr lang="ar-SA"/>
          </a:p>
        </p:txBody>
      </p:sp>
      <p:sp>
        <p:nvSpPr>
          <p:cNvPr id="7" name="Rectangle 46"/>
          <p:cNvSpPr>
            <a:spLocks noGrp="1" noChangeArrowheads="1"/>
          </p:cNvSpPr>
          <p:nvPr>
            <p:ph type="sldNum" sz="quarter" idx="12"/>
          </p:nvPr>
        </p:nvSpPr>
        <p:spPr>
          <a:ln/>
        </p:spPr>
        <p:txBody>
          <a:bodyPr/>
          <a:lstStyle>
            <a:lvl1pPr>
              <a:defRPr/>
            </a:lvl1pPr>
          </a:lstStyle>
          <a:p>
            <a:fld id="{0B34F065-1154-456A-91E3-76DE8E75E17B}" type="slidenum">
              <a:rPr lang="ar-SA" smtClean="0"/>
              <a:pPr/>
              <a:t>‹#›</a:t>
            </a:fld>
            <a:endParaRPr lang="ar-SA"/>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1024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4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4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4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4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lgn="l" rtl="0">
                <a:defRPr/>
              </a:pPr>
              <a:endParaRPr lang="ar-JO">
                <a:latin typeface="Arial" charset="0"/>
                <a:cs typeface="Arial" charset="0"/>
              </a:endParaRPr>
            </a:p>
          </p:txBody>
        </p:sp>
        <p:sp>
          <p:nvSpPr>
            <p:cNvPr id="1024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024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025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5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025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5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025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5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5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5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5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5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lgn="l" rtl="0">
                <a:defRPr/>
              </a:pPr>
              <a:endParaRPr lang="ar-JO">
                <a:latin typeface="Arial" charset="0"/>
                <a:cs typeface="Arial" charset="0"/>
              </a:endParaRPr>
            </a:p>
          </p:txBody>
        </p:sp>
        <p:sp>
          <p:nvSpPr>
            <p:cNvPr id="1026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6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lgn="l" rtl="0">
                <a:defRPr/>
              </a:pPr>
              <a:endParaRPr lang="ar-JO">
                <a:latin typeface="Arial" charset="0"/>
                <a:cs typeface="Arial" charset="0"/>
              </a:endParaRPr>
            </a:p>
          </p:txBody>
        </p:sp>
        <p:sp>
          <p:nvSpPr>
            <p:cNvPr id="1026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6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lgn="l" rtl="0">
                <a:defRPr/>
              </a:pPr>
              <a:endParaRPr lang="ar-JO">
                <a:latin typeface="Arial" charset="0"/>
                <a:cs typeface="Arial" charset="0"/>
              </a:endParaRPr>
            </a:p>
          </p:txBody>
        </p:sp>
        <p:sp>
          <p:nvSpPr>
            <p:cNvPr id="1026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6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lgn="l" rtl="0">
                <a:defRPr/>
              </a:pPr>
              <a:endParaRPr lang="ar-JO">
                <a:latin typeface="Arial" charset="0"/>
                <a:cs typeface="Arial" charset="0"/>
              </a:endParaRPr>
            </a:p>
          </p:txBody>
        </p:sp>
        <p:sp>
          <p:nvSpPr>
            <p:cNvPr id="1026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lgn="l" rtl="0">
                <a:defRPr/>
              </a:pPr>
              <a:endParaRPr lang="ar-JO">
                <a:latin typeface="Arial" charset="0"/>
                <a:cs typeface="Arial" charset="0"/>
              </a:endParaRPr>
            </a:p>
          </p:txBody>
        </p:sp>
        <p:sp>
          <p:nvSpPr>
            <p:cNvPr id="1026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lgn="l" rtl="0">
                <a:defRPr/>
              </a:pPr>
              <a:endParaRPr lang="ar-JO">
                <a:latin typeface="Arial" charset="0"/>
                <a:cs typeface="Arial" charset="0"/>
              </a:endParaRPr>
            </a:p>
          </p:txBody>
        </p:sp>
        <p:sp>
          <p:nvSpPr>
            <p:cNvPr id="1026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lgn="l" rtl="0">
                <a:defRPr/>
              </a:pPr>
              <a:endParaRPr lang="ar-JO">
                <a:latin typeface="Arial" charset="0"/>
                <a:cs typeface="Arial" charset="0"/>
              </a:endParaRPr>
            </a:p>
          </p:txBody>
        </p:sp>
        <p:sp>
          <p:nvSpPr>
            <p:cNvPr id="1026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7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lgn="l" rtl="0">
                <a:defRPr/>
              </a:pPr>
              <a:endParaRPr lang="ar-JO">
                <a:latin typeface="Arial" charset="0"/>
                <a:cs typeface="Arial" charset="0"/>
              </a:endParaRPr>
            </a:p>
          </p:txBody>
        </p:sp>
        <p:sp>
          <p:nvSpPr>
            <p:cNvPr id="1027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7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7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7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7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lgn="l" rtl="0">
                <a:defRPr/>
              </a:pPr>
              <a:endParaRPr lang="ar-JO">
                <a:latin typeface="Arial" charset="0"/>
                <a:cs typeface="Arial" charset="0"/>
              </a:endParaRPr>
            </a:p>
          </p:txBody>
        </p:sp>
        <p:sp>
          <p:nvSpPr>
            <p:cNvPr id="1027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7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sp>
          <p:nvSpPr>
            <p:cNvPr id="1027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lgn="l" rtl="0">
                <a:defRPr/>
              </a:pPr>
              <a:endParaRPr lang="ar-JO">
                <a:latin typeface="Arial" charset="0"/>
                <a:cs typeface="Arial" charset="0"/>
              </a:endParaRPr>
            </a:p>
          </p:txBody>
        </p:sp>
        <p:grpSp>
          <p:nvGrpSpPr>
            <p:cNvPr id="3" name="Group 39"/>
            <p:cNvGrpSpPr>
              <a:grpSpLocks/>
            </p:cNvGrpSpPr>
            <p:nvPr userDrawn="1"/>
          </p:nvGrpSpPr>
          <p:grpSpPr bwMode="auto">
            <a:xfrm>
              <a:off x="0" y="1632"/>
              <a:ext cx="5758" cy="1858"/>
              <a:chOff x="0" y="1632"/>
              <a:chExt cx="5758" cy="1858"/>
            </a:xfrm>
          </p:grpSpPr>
          <p:sp>
            <p:nvSpPr>
              <p:cNvPr id="1028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lgn="l" rtl="0">
                  <a:defRPr/>
                </a:pPr>
                <a:endParaRPr lang="ar-JO">
                  <a:latin typeface="Arial" charset="0"/>
                  <a:cs typeface="Arial" charset="0"/>
                </a:endParaRPr>
              </a:p>
            </p:txBody>
          </p:sp>
          <p:sp>
            <p:nvSpPr>
              <p:cNvPr id="1028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lgn="l" rtl="0">
                  <a:defRPr/>
                </a:pPr>
                <a:endParaRPr lang="ar-JO">
                  <a:latin typeface="Arial" charset="0"/>
                  <a:cs typeface="Arial" charset="0"/>
                </a:endParaRPr>
              </a:p>
            </p:txBody>
          </p:sp>
        </p:grpSp>
      </p:grpSp>
      <p:sp>
        <p:nvSpPr>
          <p:cNvPr id="1028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28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smtClean="0">
                <a:effectLst>
                  <a:outerShdw blurRad="38100" dist="38100" dir="2700000" algn="tl">
                    <a:srgbClr val="000000"/>
                  </a:outerShdw>
                </a:effectLst>
                <a:latin typeface="Arial" charset="0"/>
                <a:cs typeface="Arial" charset="0"/>
              </a:defRPr>
            </a:lvl1pPr>
          </a:lstStyle>
          <a:p>
            <a:fld id="{1B8ABB09-4A1D-463E-8065-109CC2B7EFAA}" type="datetimeFigureOut">
              <a:rPr lang="ar-SA" smtClean="0"/>
              <a:pPr/>
              <a:t>18/01/1439</a:t>
            </a:fld>
            <a:endParaRPr lang="ar-SA"/>
          </a:p>
        </p:txBody>
      </p:sp>
      <p:sp>
        <p:nvSpPr>
          <p:cNvPr id="1028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latin typeface="Arial" charset="0"/>
                <a:cs typeface="Arial" charset="0"/>
              </a:defRPr>
            </a:lvl1pPr>
          </a:lstStyle>
          <a:p>
            <a:endParaRPr lang="ar-SA"/>
          </a:p>
        </p:txBody>
      </p:sp>
      <p:sp>
        <p:nvSpPr>
          <p:cNvPr id="1028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effectLst>
                  <a:outerShdw blurRad="38100" dist="38100" dir="2700000" algn="tl">
                    <a:srgbClr val="000000"/>
                  </a:outerShdw>
                </a:effectLst>
                <a:latin typeface="Arial" charset="0"/>
                <a:cs typeface="Arial" charset="0"/>
              </a:defRPr>
            </a:lvl1pPr>
          </a:lstStyle>
          <a:p>
            <a:fld id="{0B34F065-1154-456A-91E3-76DE8E75E17B}" type="slidenum">
              <a:rPr lang="ar-SA" smtClean="0"/>
              <a:pPr/>
              <a:t>‹#›</a:t>
            </a:fld>
            <a:endParaRPr lang="ar-SA"/>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eaLnBrk="1" fontAlgn="base" hangingPunct="1">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6"/>
          <p:cNvGrpSpPr/>
          <p:nvPr/>
        </p:nvGrpSpPr>
        <p:grpSpPr>
          <a:xfrm>
            <a:off x="2169897" y="575381"/>
            <a:ext cx="4804206" cy="5707238"/>
            <a:chOff x="2331487" y="540046"/>
            <a:chExt cx="4804206" cy="5707238"/>
          </a:xfrm>
        </p:grpSpPr>
        <p:sp>
          <p:nvSpPr>
            <p:cNvPr id="4" name="Title 1"/>
            <p:cNvSpPr txBox="1">
              <a:spLocks/>
            </p:cNvSpPr>
            <p:nvPr/>
          </p:nvSpPr>
          <p:spPr>
            <a:xfrm>
              <a:off x="2331487" y="3470555"/>
              <a:ext cx="4804206" cy="750514"/>
            </a:xfrm>
            <a:prstGeom prst="rect">
              <a:avLst/>
            </a:prstGeom>
          </p:spPr>
          <p:txBody>
            <a:bodyPr vert="horz" lIns="91440" tIns="45720" rIns="91440" bIns="45720" rtlCol="1" anchor="t" anchorCtr="0">
              <a:noAutofit/>
            </a:bodyPr>
            <a:lstStyle/>
            <a:p>
              <a:pPr algn="ctr" rtl="0"/>
              <a:r>
                <a:rPr lang="en-US" sz="4000" b="1" dirty="0" smtClean="0">
                  <a:solidFill>
                    <a:srgbClr val="FFFF00"/>
                  </a:solidFill>
                  <a:effectLst>
                    <a:outerShdw blurRad="38100" dist="38100" dir="2700000" algn="tl">
                      <a:srgbClr val="000000">
                        <a:alpha val="43137"/>
                      </a:srgbClr>
                    </a:outerShdw>
                  </a:effectLst>
                </a:rPr>
                <a:t>Clinical Trials</a:t>
              </a:r>
              <a:endParaRPr lang="en-US" sz="4000" dirty="0" smtClean="0">
                <a:solidFill>
                  <a:srgbClr val="FFFF00"/>
                </a:solidFill>
                <a:effectLst>
                  <a:outerShdw blurRad="38100" dist="38100" dir="2700000" algn="tl">
                    <a:srgbClr val="000000">
                      <a:alpha val="43137"/>
                    </a:srgbClr>
                  </a:outerShdw>
                </a:effectLst>
              </a:endParaRPr>
            </a:p>
          </p:txBody>
        </p:sp>
        <p:sp>
          <p:nvSpPr>
            <p:cNvPr id="5" name="Subtitle 2"/>
            <p:cNvSpPr txBox="1">
              <a:spLocks/>
            </p:cNvSpPr>
            <p:nvPr/>
          </p:nvSpPr>
          <p:spPr>
            <a:xfrm>
              <a:off x="2411855" y="4294058"/>
              <a:ext cx="4643470" cy="1953226"/>
            </a:xfrm>
            <a:prstGeom prst="rect">
              <a:avLst/>
            </a:prstGeom>
          </p:spPr>
          <p:txBody>
            <a:bodyPr vert="horz" lIns="91440" tIns="45720" rIns="91440" bIns="45720" rtlCol="1">
              <a:noAutofit/>
            </a:bodyPr>
            <a:lstStyle/>
            <a:p>
              <a:pPr marL="342900" lvl="0" indent="-342900" algn="ctr" rtl="0">
                <a:defRPr/>
              </a:pPr>
              <a:r>
                <a:rPr lang="en-US" sz="2800" b="1" dirty="0" smtClean="0">
                  <a:solidFill>
                    <a:srgbClr val="FFFF00"/>
                  </a:solidFill>
                  <a:effectLst>
                    <a:outerShdw blurRad="38100" dist="38100" dir="2700000" algn="tl">
                      <a:srgbClr val="000000">
                        <a:alpha val="43137"/>
                      </a:srgbClr>
                    </a:outerShdw>
                  </a:effectLst>
                  <a:latin typeface="Calibri" pitchFamily="34" charset="0"/>
                </a:rPr>
                <a:t>Assistant </a:t>
              </a:r>
              <a:r>
                <a:rPr lang="en-US" sz="2800" b="1" dirty="0" smtClean="0">
                  <a:solidFill>
                    <a:srgbClr val="FFFF00"/>
                  </a:solidFill>
                  <a:effectLst>
                    <a:outerShdw blurRad="38100" dist="38100" dir="2700000" algn="tl">
                      <a:srgbClr val="000000">
                        <a:alpha val="43137"/>
                      </a:srgbClr>
                    </a:outerShdw>
                  </a:effectLst>
                  <a:latin typeface="Calibri" pitchFamily="34" charset="0"/>
                </a:rPr>
                <a:t>Prof. </a:t>
              </a:r>
              <a:r>
                <a:rPr kumimoji="0" lang="en-US" sz="28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Calibri" pitchFamily="34" charset="0"/>
                </a:rPr>
                <a:t>Dr. </a:t>
              </a:r>
              <a:r>
                <a:rPr kumimoji="0" lang="en-US" sz="2800" b="1" i="0" u="none" strike="noStrike" kern="1200" cap="none" spc="0" normalizeH="0" noProof="0" dirty="0" err="1" smtClean="0">
                  <a:ln>
                    <a:noFill/>
                  </a:ln>
                  <a:solidFill>
                    <a:srgbClr val="FFFF00"/>
                  </a:solidFill>
                  <a:effectLst>
                    <a:outerShdw blurRad="38100" dist="38100" dir="2700000" algn="tl">
                      <a:srgbClr val="000000">
                        <a:alpha val="43137"/>
                      </a:srgbClr>
                    </a:outerShdw>
                  </a:effectLst>
                  <a:uLnTx/>
                  <a:uFillTx/>
                  <a:latin typeface="Calibri" pitchFamily="34" charset="0"/>
                </a:rPr>
                <a:t>Najlaa</a:t>
              </a:r>
              <a:endParaRPr kumimoji="0" lang="en-US" sz="28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Calibri" pitchFamily="34" charset="0"/>
              </a:endParaRPr>
            </a:p>
            <a:p>
              <a:pPr marL="342900" lvl="0" indent="-342900" algn="ctr" rtl="0">
                <a:defRPr/>
              </a:pPr>
              <a:r>
                <a:rPr kumimoji="0" lang="en-US" sz="28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Calibri" pitchFamily="34" charset="0"/>
                </a:rPr>
                <a:t>PhD Pharmacology</a:t>
              </a:r>
            </a:p>
            <a:p>
              <a:pPr marL="342900" marR="0" lvl="0" indent="-342900" algn="ctr" defTabSz="914400" rtl="0" eaLnBrk="1" fontAlgn="auto" latinLnBrk="0" hangingPunct="1">
                <a:lnSpc>
                  <a:spcPct val="100000"/>
                </a:lnSpc>
                <a:spcAft>
                  <a:spcPts val="0"/>
                </a:spcAft>
                <a:buClrTx/>
                <a:buSzTx/>
                <a:tabLst/>
                <a:defRPr/>
              </a:pPr>
              <a:r>
                <a:rPr kumimoji="0" lang="en-US" sz="28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Calibri" pitchFamily="34" charset="0"/>
                </a:rPr>
                <a:t>Faculty of Pharmacy</a:t>
              </a:r>
            </a:p>
            <a:p>
              <a:pPr marL="342900" marR="0" lvl="0" indent="-342900" algn="ctr" defTabSz="914400" rtl="0" eaLnBrk="1" fontAlgn="auto" latinLnBrk="0" hangingPunct="1">
                <a:lnSpc>
                  <a:spcPct val="100000"/>
                </a:lnSpc>
                <a:spcAft>
                  <a:spcPts val="0"/>
                </a:spcAft>
                <a:buClrTx/>
                <a:buSzTx/>
                <a:tabLst/>
                <a:defRPr/>
              </a:pPr>
              <a:r>
                <a:rPr kumimoji="0" lang="en-US" sz="28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Calibri" pitchFamily="34" charset="0"/>
                </a:rPr>
                <a:t>University of Philadelphia</a:t>
              </a:r>
              <a:endParaRPr kumimoji="0" lang="en-US" sz="2800" b="1" i="0" u="none" strike="noStrike" kern="1200" cap="none" spc="0" normalizeH="0" noProof="0" dirty="0">
                <a:ln>
                  <a:noFill/>
                </a:ln>
                <a:solidFill>
                  <a:srgbClr val="FFFF00"/>
                </a:solidFill>
                <a:effectLst>
                  <a:outerShdw blurRad="38100" dist="38100" dir="2700000" algn="tl">
                    <a:srgbClr val="000000">
                      <a:alpha val="43137"/>
                    </a:srgbClr>
                  </a:outerShdw>
                </a:effectLst>
                <a:uLnTx/>
                <a:uFillTx/>
                <a:latin typeface="Calibri" pitchFamily="34" charset="0"/>
              </a:endParaRPr>
            </a:p>
          </p:txBody>
        </p:sp>
        <p:pic>
          <p:nvPicPr>
            <p:cNvPr id="6" name="Picture 2" descr="C:\Users\LENOVO\Desktop\philadelphia uni.jpg"/>
            <p:cNvPicPr>
              <a:picLocks noChangeAspect="1" noChangeArrowheads="1"/>
            </p:cNvPicPr>
            <p:nvPr/>
          </p:nvPicPr>
          <p:blipFill>
            <a:blip r:embed="rId2" cstate="print"/>
            <a:srcRect/>
            <a:stretch>
              <a:fillRect/>
            </a:stretch>
          </p:blipFill>
          <p:spPr bwMode="auto">
            <a:xfrm>
              <a:off x="3291223" y="540046"/>
              <a:ext cx="2884734" cy="2857520"/>
            </a:xfrm>
            <a:prstGeom prst="rect">
              <a:avLst/>
            </a:prstGeom>
            <a:noFill/>
          </p:spPr>
        </p:pic>
      </p:grpSp>
    </p:spTree>
    <p:extLst>
      <p:ext uri="{BB962C8B-B14F-4D97-AF65-F5344CB8AC3E}">
        <p14:creationId xmlns:p14="http://schemas.microsoft.com/office/powerpoint/2010/main" xmlns="" val="1183214803"/>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9620" y="545762"/>
            <a:ext cx="7174280" cy="3970318"/>
          </a:xfrm>
          <a:prstGeom prst="rect">
            <a:avLst/>
          </a:prstGeom>
        </p:spPr>
        <p:txBody>
          <a:bodyPr wrap="square">
            <a:spAutoFit/>
          </a:bodyPr>
          <a:lstStyle/>
          <a:p>
            <a:pPr marL="365125" indent="-365125" algn="l" rtl="0">
              <a:spcBef>
                <a:spcPts val="0"/>
              </a:spcBef>
              <a:spcAft>
                <a:spcPts val="0"/>
              </a:spcAft>
              <a:buClr>
                <a:srgbClr val="FFFF00"/>
              </a:buClr>
            </a:pPr>
            <a:r>
              <a:rPr lang="en-US" sz="2800" b="1" dirty="0" smtClean="0">
                <a:solidFill>
                  <a:srgbClr val="FFFF00"/>
                </a:solidFill>
                <a:effectLst>
                  <a:outerShdw blurRad="38100" dist="38100" dir="2700000" algn="tl">
                    <a:srgbClr val="000000">
                      <a:alpha val="43137"/>
                    </a:srgbClr>
                  </a:outerShdw>
                </a:effectLst>
                <a:latin typeface="Calibri" pitchFamily="34" charset="0"/>
              </a:rPr>
              <a:t>Phase 3</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Double-blind technique are frequently used.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Phase 3 trials performed in settings for the ultimate use of the drug.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The investigators are usually specialists in the disease being treated</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Certain toxic effects, especially those caused by immunologic processes, may first become apparent in phase 3.</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14400" y="546100"/>
            <a:ext cx="8229600" cy="3108543"/>
          </a:xfrm>
        </p:spPr>
        <p:txBody>
          <a:bodyPr wrap="square">
            <a:spAutoFit/>
          </a:bodyPr>
          <a:lstStyle/>
          <a:p>
            <a:pPr marL="365125" indent="-365125" algn="l" rtl="0">
              <a:spcBef>
                <a:spcPts val="0"/>
              </a:spcBef>
              <a:spcAft>
                <a:spcPts val="0"/>
              </a:spcAft>
              <a:buClr>
                <a:srgbClr val="FFFF00"/>
              </a:buClr>
              <a:buNone/>
            </a:pPr>
            <a:r>
              <a:rPr lang="en-US" sz="2800" b="1" dirty="0" smtClean="0">
                <a:solidFill>
                  <a:srgbClr val="FFFF00"/>
                </a:solidFill>
                <a:effectLst>
                  <a:outerShdw blurRad="38100" dist="38100" dir="2700000" algn="tl">
                    <a:srgbClr val="000000">
                      <a:alpha val="43137"/>
                    </a:srgbClr>
                  </a:outerShdw>
                </a:effectLst>
                <a:latin typeface="Calibri" pitchFamily="34" charset="0"/>
              </a:rPr>
              <a:t>New Drug Application (NDA)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If phase 3 results meet expectations, application is made for permission to market the new agent.</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Marketing approval requires submission of</a:t>
            </a:r>
            <a:r>
              <a:rPr lang="en-US" sz="2800" b="1" dirty="0" smtClean="0">
                <a:solidFill>
                  <a:srgbClr val="FFFF00"/>
                </a:solidFill>
                <a:effectLst>
                  <a:outerShdw blurRad="38100" dist="38100" dir="2700000" algn="tl">
                    <a:srgbClr val="000000">
                      <a:alpha val="43137"/>
                    </a:srgbClr>
                  </a:outerShdw>
                </a:effectLst>
                <a:latin typeface="Calibri" pitchFamily="34" charset="0"/>
              </a:rPr>
              <a:t> NDA</a:t>
            </a:r>
            <a:r>
              <a:rPr lang="en-US" sz="2800" dirty="0" smtClean="0">
                <a:solidFill>
                  <a:srgbClr val="FFFF00"/>
                </a:solidFill>
                <a:effectLst>
                  <a:outerShdw blurRad="38100" dist="38100" dir="2700000" algn="tl">
                    <a:srgbClr val="000000">
                      <a:alpha val="43137"/>
                    </a:srgbClr>
                  </a:outerShdw>
                </a:effectLst>
                <a:latin typeface="Calibri" pitchFamily="34" charset="0"/>
              </a:rPr>
              <a:t> to the FDA. </a:t>
            </a:r>
          </a:p>
          <a:p>
            <a:pPr marL="365125" indent="-365125" algn="l" rtl="0">
              <a:spcBef>
                <a:spcPts val="0"/>
              </a:spcBef>
              <a:spcAft>
                <a:spcPts val="0"/>
              </a:spcAft>
              <a:buClr>
                <a:srgbClr val="FFFF00"/>
              </a:buClr>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latin typeface="Calibri" pitchFamily="34" charset="0"/>
              </a:rPr>
              <a:t>NDA </a:t>
            </a:r>
            <a:r>
              <a:rPr lang="en-US" sz="2800" dirty="0" smtClean="0">
                <a:solidFill>
                  <a:srgbClr val="FFFF00"/>
                </a:solidFill>
                <a:effectLst>
                  <a:outerShdw blurRad="38100" dist="38100" dir="2700000" algn="tl">
                    <a:srgbClr val="000000">
                      <a:alpha val="43137"/>
                    </a:srgbClr>
                  </a:outerShdw>
                </a:effectLst>
                <a:latin typeface="Calibri" pitchFamily="34" charset="0"/>
              </a:rPr>
              <a:t>contains all of information gathered during preclinical and clinical data to the drug</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4382" y="545762"/>
            <a:ext cx="7883898" cy="3539430"/>
          </a:xfrm>
          <a:prstGeom prst="rect">
            <a:avLst/>
          </a:prstGeom>
        </p:spPr>
        <p:txBody>
          <a:bodyPr wrap="square">
            <a:spAutoFit/>
          </a:bodyPr>
          <a:lstStyle/>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FDA review may vary from months to years leading to approval of the NDA</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For serious diseases, the FDA may permit controlled marketing of a new drug before phase 3 studies are completed,</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For life-threatening diseases, it may permit controlled marketing even before phase 2 studies have been completed</a:t>
            </a:r>
            <a:endParaRPr lang="ar-IQ" sz="28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9620" y="545762"/>
            <a:ext cx="7960098" cy="3170099"/>
          </a:xfrm>
          <a:prstGeom prst="rect">
            <a:avLst/>
          </a:prstGeom>
        </p:spPr>
        <p:txBody>
          <a:bodyPr wrap="square">
            <a:spAutoFit/>
          </a:bodyPr>
          <a:lstStyle/>
          <a:p>
            <a:pPr algn="l" rtl="0"/>
            <a:r>
              <a:rPr lang="en-US" sz="3200" b="1" dirty="0" smtClean="0">
                <a:solidFill>
                  <a:srgbClr val="FFFF00"/>
                </a:solidFill>
                <a:effectLst>
                  <a:outerShdw blurRad="38100" dist="38100" dir="2700000" algn="tl">
                    <a:srgbClr val="000000">
                      <a:alpha val="43137"/>
                    </a:srgbClr>
                  </a:outerShdw>
                </a:effectLst>
                <a:latin typeface="Calibri" pitchFamily="34" charset="0"/>
              </a:rPr>
              <a:t>Phase 4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Phase 4 begins after obtaining  the approval of drug for marketing</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This constitutes monitoring the safety of the new drug under actual conditions of use in large numbers of patients.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Large  scale ,multicentre ,controlled trial</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9620" y="535284"/>
            <a:ext cx="7072362" cy="3970318"/>
          </a:xfrm>
          <a:prstGeom prst="rect">
            <a:avLst/>
          </a:prstGeom>
        </p:spPr>
        <p:txBody>
          <a:bodyPr wrap="square">
            <a:spAutoFit/>
          </a:bodyPr>
          <a:lstStyle/>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The large sample size required to detect toxicities ( for example, several hundred thousand patients may have to be exposed before the first case is observed of a toxicity that occurs with an average incidence of 1 in 10,000)</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Rare drug side effects are not detected before phase 4</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Phase 4 has no fixed duration</a:t>
            </a:r>
            <a:endParaRPr lang="ar-IQ" sz="28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4382" y="536645"/>
            <a:ext cx="5929338" cy="3108543"/>
          </a:xfrm>
          <a:prstGeom prst="rect">
            <a:avLst/>
          </a:prstGeom>
        </p:spPr>
        <p:txBody>
          <a:bodyPr wrap="square">
            <a:spAutoFit/>
          </a:bodyPr>
          <a:lstStyle/>
          <a:p>
            <a:pPr marL="365125" indent="-365125" algn="l" rtl="0"/>
            <a:r>
              <a:rPr lang="en-US" sz="2800" dirty="0" smtClean="0">
                <a:solidFill>
                  <a:srgbClr val="FFFF00"/>
                </a:solidFill>
                <a:effectLst>
                  <a:outerShdw blurRad="38100" dist="38100" dir="2700000" algn="tl">
                    <a:srgbClr val="000000">
                      <a:alpha val="43137"/>
                    </a:srgbClr>
                  </a:outerShdw>
                </a:effectLst>
                <a:latin typeface="Calibri" pitchFamily="34" charset="0"/>
              </a:rPr>
              <a:t>Orphan Drugs </a:t>
            </a:r>
            <a:br>
              <a:rPr lang="en-US" sz="2800" dirty="0" smtClean="0">
                <a:solidFill>
                  <a:srgbClr val="FFFF00"/>
                </a:solidFill>
                <a:effectLst>
                  <a:outerShdw blurRad="38100" dist="38100" dir="2700000" algn="tl">
                    <a:srgbClr val="000000">
                      <a:alpha val="43137"/>
                    </a:srgbClr>
                  </a:outerShdw>
                </a:effectLst>
                <a:latin typeface="Calibri" pitchFamily="34" charset="0"/>
              </a:rPr>
            </a:br>
            <a:r>
              <a:rPr lang="en-US" sz="2800" dirty="0" smtClean="0">
                <a:solidFill>
                  <a:srgbClr val="FFFF00"/>
                </a:solidFill>
                <a:effectLst>
                  <a:outerShdw blurRad="38100" dist="38100" dir="2700000" algn="tl">
                    <a:srgbClr val="000000">
                      <a:alpha val="43137"/>
                    </a:srgbClr>
                  </a:outerShdw>
                </a:effectLst>
                <a:latin typeface="Calibri" pitchFamily="34" charset="0"/>
              </a:rPr>
              <a:t>Drugs for rare disease-called orphan drugs can be difficult to research, develop, and market.</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Safety and efficacy of drug in small populations must be established, but it is complex process.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4382" y="541000"/>
            <a:ext cx="7358114" cy="3539430"/>
          </a:xfrm>
          <a:prstGeom prst="rect">
            <a:avLst/>
          </a:prstGeom>
        </p:spPr>
        <p:txBody>
          <a:bodyPr wrap="square">
            <a:spAutoFit/>
          </a:bodyPr>
          <a:lstStyle/>
          <a:p>
            <a:pPr marL="365125" indent="-365125" algn="l" rtl="0"/>
            <a:r>
              <a:rPr lang="en-US" sz="2800" b="1" dirty="0" smtClean="0">
                <a:solidFill>
                  <a:srgbClr val="FFFF00"/>
                </a:solidFill>
                <a:effectLst>
                  <a:outerShdw blurRad="38100" dist="38100" dir="2700000" algn="tl">
                    <a:srgbClr val="000000">
                      <a:alpha val="43137"/>
                    </a:srgbClr>
                  </a:outerShdw>
                </a:effectLst>
                <a:latin typeface="Calibri" pitchFamily="34" charset="0"/>
              </a:rPr>
              <a:t>    Adverse Drug Reactions (ADRs)</a:t>
            </a:r>
            <a:r>
              <a:rPr lang="en-US" sz="2800" dirty="0" smtClean="0">
                <a:solidFill>
                  <a:srgbClr val="FFFF00"/>
                </a:solidFill>
                <a:effectLst>
                  <a:outerShdw blurRad="38100" dist="38100" dir="2700000" algn="tl">
                    <a:srgbClr val="000000">
                      <a:alpha val="43137"/>
                    </a:srgbClr>
                  </a:outerShdw>
                </a:effectLst>
                <a:latin typeface="Calibri" pitchFamily="34" charset="0"/>
              </a:rPr>
              <a:t/>
            </a:r>
            <a:br>
              <a:rPr lang="en-US" sz="2800" dirty="0" smtClean="0">
                <a:solidFill>
                  <a:srgbClr val="FFFF00"/>
                </a:solidFill>
                <a:effectLst>
                  <a:outerShdw blurRad="38100" dist="38100" dir="2700000" algn="tl">
                    <a:srgbClr val="000000">
                      <a:alpha val="43137"/>
                    </a:srgbClr>
                  </a:outerShdw>
                </a:effectLst>
                <a:latin typeface="Calibri" pitchFamily="34" charset="0"/>
              </a:rPr>
            </a:br>
            <a:r>
              <a:rPr lang="en-US" sz="2800" dirty="0" smtClean="0">
                <a:solidFill>
                  <a:srgbClr val="FFFF00"/>
                </a:solidFill>
                <a:effectLst>
                  <a:outerShdw blurRad="38100" dist="38100" dir="2700000" algn="tl">
                    <a:srgbClr val="000000">
                      <a:alpha val="43137"/>
                    </a:srgbClr>
                  </a:outerShdw>
                </a:effectLst>
                <a:latin typeface="Calibri" pitchFamily="34" charset="0"/>
              </a:rPr>
              <a:t>An adverse reaction to a drug is a harmful or unintended response.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ADRs are one of the leading cause of death</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The FDA estimated very large number of adverse events in hospitals, many  of them occur as a result of confusing medical information.</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9588" y="541000"/>
            <a:ext cx="7888692" cy="2492990"/>
          </a:xfrm>
          <a:prstGeom prst="rect">
            <a:avLst/>
          </a:prstGeom>
        </p:spPr>
        <p:txBody>
          <a:bodyPr wrap="square">
            <a:spAutoFit/>
          </a:bodyPr>
          <a:lstStyle/>
          <a:p>
            <a:pPr marL="365125" indent="-365125" algn="l" rtl="0">
              <a:buClr>
                <a:srgbClr val="FFFF00"/>
              </a:buClr>
              <a:buFont typeface="Wingdings" pitchFamily="2" charset="2"/>
              <a:buChar char="Ø"/>
            </a:pPr>
            <a:r>
              <a:rPr lang="en-US" sz="2600" dirty="0" smtClean="0">
                <a:solidFill>
                  <a:srgbClr val="FFFF00"/>
                </a:solidFill>
                <a:effectLst>
                  <a:outerShdw blurRad="38100" dist="38100" dir="2700000" algn="tl">
                    <a:srgbClr val="000000">
                      <a:alpha val="43137"/>
                    </a:srgbClr>
                  </a:outerShdw>
                </a:effectLst>
                <a:latin typeface="Calibri" pitchFamily="34" charset="0"/>
              </a:rPr>
              <a:t>Some adverse reactions, such as overdose, excessive effects, and drug interactions, may occur in anyone.</a:t>
            </a:r>
          </a:p>
          <a:p>
            <a:pPr marL="365125" indent="-365125" algn="l" rtl="0">
              <a:buClr>
                <a:srgbClr val="FFFF00"/>
              </a:buClr>
              <a:buFont typeface="Wingdings" pitchFamily="2" charset="2"/>
              <a:buChar char="Ø"/>
            </a:pPr>
            <a:r>
              <a:rPr lang="en-US" sz="2600" dirty="0" smtClean="0">
                <a:solidFill>
                  <a:srgbClr val="FFFF00"/>
                </a:solidFill>
                <a:effectLst>
                  <a:outerShdw blurRad="38100" dist="38100" dir="2700000" algn="tl">
                    <a:srgbClr val="000000">
                      <a:alpha val="43137"/>
                    </a:srgbClr>
                  </a:outerShdw>
                </a:effectLst>
                <a:latin typeface="Calibri" pitchFamily="34" charset="0"/>
              </a:rPr>
              <a:t>Adverse reactions occurring only in susceptible patients include intolerance, idiosyncrasy (frequently genetic in origin), and allergy (usually immunologically mediated).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2976" y="571480"/>
            <a:ext cx="6929486" cy="3046988"/>
          </a:xfrm>
          <a:prstGeom prst="rect">
            <a:avLst/>
          </a:prstGeom>
        </p:spPr>
        <p:txBody>
          <a:bodyPr wrap="square">
            <a:spAutoFit/>
          </a:bodyPr>
          <a:lstStyle/>
          <a:p>
            <a:pPr marL="365125" indent="-365125" algn="l" rtl="0">
              <a:buClr>
                <a:srgbClr val="FFFF00"/>
              </a:buClr>
              <a:buFont typeface="Wingdings" pitchFamily="2" charset="2"/>
              <a:buChar char="Ø"/>
              <a:tabLst>
                <a:tab pos="3230563" algn="l"/>
              </a:tabLst>
            </a:pPr>
            <a:r>
              <a:rPr lang="en-US" sz="2400" dirty="0" smtClean="0">
                <a:solidFill>
                  <a:srgbClr val="FFFF00"/>
                </a:solidFill>
                <a:effectLst>
                  <a:outerShdw blurRad="38100" dist="38100" dir="2700000" algn="tl">
                    <a:srgbClr val="000000">
                      <a:alpha val="43137"/>
                    </a:srgbClr>
                  </a:outerShdw>
                </a:effectLst>
                <a:latin typeface="Calibri" pitchFamily="34" charset="0"/>
              </a:rPr>
              <a:t>During the IND and clinical phase 1-3 trials and before FDA approval,  all adverse events must be reported.</a:t>
            </a:r>
          </a:p>
          <a:p>
            <a:pPr marL="365125" indent="-365125" algn="l" rtl="0">
              <a:buClr>
                <a:srgbClr val="FFFF00"/>
              </a:buClr>
              <a:buFont typeface="Wingdings" pitchFamily="2" charset="2"/>
              <a:buChar char="Ø"/>
              <a:tabLst>
                <a:tab pos="3230563" algn="l"/>
              </a:tabLst>
            </a:pPr>
            <a:r>
              <a:rPr lang="en-US" sz="2400" dirty="0" smtClean="0">
                <a:solidFill>
                  <a:srgbClr val="FFFF00"/>
                </a:solidFill>
                <a:effectLst>
                  <a:outerShdw blurRad="38100" dist="38100" dir="2700000" algn="tl">
                    <a:srgbClr val="000000">
                      <a:alpha val="43137"/>
                    </a:srgbClr>
                  </a:outerShdw>
                </a:effectLst>
                <a:latin typeface="Calibri" pitchFamily="34" charset="0"/>
              </a:rPr>
              <a:t>Following FDA approval to market, surveillance, evaluation, and reporting must continue for any adverse events in patients that are related to use of the drug, some time adverse events may  cause drug withdrawal from the market.</a:t>
            </a:r>
            <a:endParaRPr lang="ar-IQ" sz="2400" dirty="0">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4382" y="545762"/>
            <a:ext cx="7786742" cy="6186309"/>
          </a:xfrm>
          <a:prstGeom prst="rect">
            <a:avLst/>
          </a:prstGeom>
        </p:spPr>
        <p:txBody>
          <a:bodyPr wrap="square">
            <a:spAutoFit/>
          </a:bodyPr>
          <a:lstStyle/>
          <a:p>
            <a:pPr marL="365125" indent="-365125" algn="l" rtl="0"/>
            <a:r>
              <a:rPr lang="en-US" sz="3200" b="1" dirty="0" smtClean="0">
                <a:solidFill>
                  <a:srgbClr val="FFFF00"/>
                </a:solidFill>
                <a:effectLst>
                  <a:outerShdw blurRad="38100" dist="38100" dir="2700000" algn="tl">
                    <a:srgbClr val="000000">
                      <a:alpha val="43137"/>
                    </a:srgbClr>
                  </a:outerShdw>
                </a:effectLst>
                <a:latin typeface="Calibri" pitchFamily="34" charset="0"/>
              </a:rPr>
              <a:t>Drug Review Steps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Preclinical (animal) testing.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An investigational new drug application (IND): outlines what the sponsor of a new drug proposes for human testing in clinical trials.</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Phase 1 studies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Phase 2 studies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Phase 3 studies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Submission of New Drug Application (NDA) is the formal step asking the FDA to consider a drug for marketing approval.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FDA reviewers will approve the application or find it either "approvable" or "not approvable." </a:t>
            </a:r>
          </a:p>
          <a:p>
            <a:pPr marL="365125" indent="-365125" algn="l" rtl="0">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Phase 4 studies </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9620" y="541000"/>
            <a:ext cx="7858180" cy="5324535"/>
          </a:xfrm>
          <a:prstGeom prst="rect">
            <a:avLst/>
          </a:prstGeom>
        </p:spPr>
        <p:txBody>
          <a:bodyPr wrap="square">
            <a:spAutoFit/>
          </a:bodyPr>
          <a:lstStyle/>
          <a:p>
            <a:pPr algn="l" rtl="0"/>
            <a:r>
              <a:rPr lang="en-US" sz="3200" b="1" dirty="0" smtClean="0">
                <a:solidFill>
                  <a:srgbClr val="FFFF00"/>
                </a:solidFill>
                <a:effectLst>
                  <a:outerShdw blurRad="38100" dist="38100" dir="2700000" algn="tl">
                    <a:srgbClr val="000000">
                      <a:alpha val="43137"/>
                    </a:srgbClr>
                  </a:outerShdw>
                </a:effectLst>
                <a:latin typeface="Calibri" pitchFamily="34" charset="0"/>
              </a:rPr>
              <a:t>Drug review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Before initiation of testing in human beings(clinical trials), pre- clinical or laboratory research is required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Research involves years of experiments in animal and human cells.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If this stage of testing is successful, the sponsor then provides this data to the FDA requesting approval to begin testing in humans. This is called an Investigational New Drug (IND) Application </a:t>
            </a:r>
          </a:p>
          <a:p>
            <a:pPr marL="365125" indent="-365125" algn="l" rtl="0">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If IND approved by the FDA, testing in humans begins.. </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70915" y="546100"/>
            <a:ext cx="7959725" cy="3539430"/>
          </a:xfrm>
        </p:spPr>
        <p:txBody>
          <a:bodyPr wrap="square">
            <a:spAutoFit/>
          </a:bodyPr>
          <a:lstStyle/>
          <a:p>
            <a:pPr marL="0" indent="0" algn="l" rtl="0">
              <a:spcBef>
                <a:spcPts val="0"/>
              </a:spcBef>
              <a:spcAft>
                <a:spcPts val="0"/>
              </a:spcAft>
              <a:buNone/>
            </a:pPr>
            <a:r>
              <a:rPr lang="en-US" sz="2800" dirty="0" smtClean="0">
                <a:solidFill>
                  <a:srgbClr val="FFFF00"/>
                </a:solidFill>
                <a:effectLst>
                  <a:outerShdw blurRad="38100" dist="38100" dir="2700000" algn="tl">
                    <a:srgbClr val="000000">
                      <a:alpha val="43137"/>
                    </a:srgbClr>
                  </a:outerShdw>
                </a:effectLst>
                <a:latin typeface="Calibri" pitchFamily="34" charset="0"/>
              </a:rPr>
              <a:t>The IND includes </a:t>
            </a:r>
          </a:p>
          <a:p>
            <a:pPr marL="365125" indent="-365125" algn="l" rtl="0">
              <a:spcBef>
                <a:spcPts val="0"/>
              </a:spcBef>
              <a:spcAft>
                <a:spcPts val="0"/>
              </a:spcAft>
              <a:buClr>
                <a:srgbClr val="FFFF00"/>
              </a:buClr>
              <a:buFont typeface="+mj-lt"/>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Information on the composition and source of the drug</a:t>
            </a:r>
          </a:p>
          <a:p>
            <a:pPr marL="365125" indent="-365125" algn="l" rtl="0">
              <a:spcBef>
                <a:spcPts val="0"/>
              </a:spcBef>
              <a:spcAft>
                <a:spcPts val="0"/>
              </a:spcAft>
              <a:buClr>
                <a:srgbClr val="FFFF00"/>
              </a:buClr>
              <a:buFont typeface="+mj-lt"/>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Chemical and manufacturing information</a:t>
            </a:r>
          </a:p>
          <a:p>
            <a:pPr marL="365125" indent="-365125" algn="l" rtl="0">
              <a:spcBef>
                <a:spcPts val="0"/>
              </a:spcBef>
              <a:spcAft>
                <a:spcPts val="0"/>
              </a:spcAft>
              <a:buClr>
                <a:srgbClr val="FFFF00"/>
              </a:buClr>
              <a:buFont typeface="+mj-lt"/>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All data from animal studies</a:t>
            </a:r>
          </a:p>
          <a:p>
            <a:pPr marL="365125" indent="-365125" algn="l" rtl="0">
              <a:spcBef>
                <a:spcPts val="0"/>
              </a:spcBef>
              <a:spcAft>
                <a:spcPts val="0"/>
              </a:spcAft>
              <a:buClr>
                <a:srgbClr val="FFFF00"/>
              </a:buClr>
              <a:buFont typeface="+mj-lt"/>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Proposed clinical plans and protocols</a:t>
            </a:r>
          </a:p>
          <a:p>
            <a:pPr marL="365125" indent="-365125" algn="l" rtl="0">
              <a:spcBef>
                <a:spcPts val="0"/>
              </a:spcBef>
              <a:spcAft>
                <a:spcPts val="0"/>
              </a:spcAft>
              <a:buClr>
                <a:srgbClr val="FFFF00"/>
              </a:buClr>
              <a:buFont typeface="+mj-lt"/>
              <a:buAutoNum type="arabicPeriod"/>
            </a:pPr>
            <a:r>
              <a:rPr lang="en-US" sz="2800" dirty="0" smtClean="0">
                <a:solidFill>
                  <a:srgbClr val="FFFF00"/>
                </a:solidFill>
                <a:effectLst>
                  <a:outerShdw blurRad="38100" dist="38100" dir="2700000" algn="tl">
                    <a:srgbClr val="000000">
                      <a:alpha val="43137"/>
                    </a:srgbClr>
                  </a:outerShdw>
                </a:effectLst>
                <a:latin typeface="Calibri" pitchFamily="34" charset="0"/>
              </a:rPr>
              <a:t>The names of physicians who will conduct the clinical trials</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60120" y="546100"/>
            <a:ext cx="8229600" cy="4832092"/>
          </a:xfrm>
        </p:spPr>
        <p:txBody>
          <a:bodyPr wrap="square">
            <a:spAutoFit/>
          </a:bodyPr>
          <a:lstStyle/>
          <a:p>
            <a:pPr marL="365125" indent="-365125" algn="l" rtl="0">
              <a:spcBef>
                <a:spcPts val="0"/>
              </a:spcBef>
              <a:spcAft>
                <a:spcPts val="0"/>
              </a:spcAft>
              <a:buClr>
                <a:srgbClr val="FFFF00"/>
              </a:buClr>
              <a:buNone/>
            </a:pPr>
            <a:r>
              <a:rPr lang="en-US" sz="2800" b="1" dirty="0" smtClean="0">
                <a:solidFill>
                  <a:srgbClr val="FFFF00"/>
                </a:solidFill>
                <a:effectLst>
                  <a:outerShdw blurRad="38100" dist="38100" dir="2700000" algn="tl">
                    <a:srgbClr val="000000">
                      <a:alpha val="43137"/>
                    </a:srgbClr>
                  </a:outerShdw>
                </a:effectLst>
                <a:latin typeface="Calibri" pitchFamily="34" charset="0"/>
              </a:rPr>
              <a:t>Clinical trials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Testing in humans is begun after sufficient acute and </a:t>
            </a:r>
            <a:r>
              <a:rPr lang="en-US" sz="2800" dirty="0" err="1" smtClean="0">
                <a:solidFill>
                  <a:srgbClr val="FFFF00"/>
                </a:solidFill>
                <a:effectLst>
                  <a:outerShdw blurRad="38100" dist="38100" dir="2700000" algn="tl">
                    <a:srgbClr val="000000">
                      <a:alpha val="43137"/>
                    </a:srgbClr>
                  </a:outerShdw>
                </a:effectLst>
                <a:latin typeface="Calibri" pitchFamily="34" charset="0"/>
              </a:rPr>
              <a:t>subacute</a:t>
            </a:r>
            <a:r>
              <a:rPr lang="en-US" sz="2800" dirty="0" smtClean="0">
                <a:solidFill>
                  <a:srgbClr val="FFFF00"/>
                </a:solidFill>
                <a:effectLst>
                  <a:outerShdw blurRad="38100" dist="38100" dir="2700000" algn="tl">
                    <a:srgbClr val="000000">
                      <a:alpha val="43137"/>
                    </a:srgbClr>
                  </a:outerShdw>
                </a:effectLst>
                <a:latin typeface="Calibri" pitchFamily="34" charset="0"/>
              </a:rPr>
              <a:t> animal toxicity studies have been completed,  the chronic safety testing in animals, including carcinogenicity studies, is usually done concurrently with clinical trials</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In each of the three phases of clinical trials, volunteers or patients must be informed of the investigational status of the drug &amp;the possible risks and must be allowed to decline or to participate in the trials</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60120" y="214290"/>
            <a:ext cx="7969598" cy="6643710"/>
          </a:xfrm>
        </p:spPr>
        <p:txBody>
          <a:bodyPr wrap="square">
            <a:spAutoFit/>
          </a:bodyPr>
          <a:lstStyle/>
          <a:p>
            <a:pPr marL="365125" indent="-365125" algn="l" rtl="0">
              <a:spcBef>
                <a:spcPts val="0"/>
              </a:spcBef>
              <a:spcAft>
                <a:spcPts val="0"/>
              </a:spcAft>
              <a:buClr>
                <a:srgbClr val="FFFF00"/>
              </a:buClr>
              <a:buNone/>
            </a:pPr>
            <a:r>
              <a:rPr lang="en-US" b="1" dirty="0" smtClean="0">
                <a:solidFill>
                  <a:srgbClr val="FFFF00"/>
                </a:solidFill>
                <a:effectLst>
                  <a:outerShdw blurRad="38100" dist="38100" dir="2700000" algn="tl">
                    <a:srgbClr val="000000">
                      <a:alpha val="43137"/>
                    </a:srgbClr>
                  </a:outerShdw>
                </a:effectLst>
                <a:latin typeface="Calibri" pitchFamily="34" charset="0"/>
              </a:rPr>
              <a:t>Phase 1</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The effects of the drug as a function of dosage are established in a small number (25-50) of healthy volunteers</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If the drug is expected to have significant toxicity, as is often the case in cancer and AIDS therapy, volunteer patients with the disease are used in phase 1 rather than normal volunteers</a:t>
            </a:r>
          </a:p>
          <a:p>
            <a:pPr marL="365125" indent="-365125" algn="l" rtl="0">
              <a:spcBef>
                <a:spcPts val="0"/>
              </a:spcBef>
              <a:spcAft>
                <a:spcPts val="0"/>
              </a:spcAft>
              <a:buClr>
                <a:srgbClr val="FFFF00"/>
              </a:buClr>
              <a:buNone/>
            </a:pPr>
            <a:r>
              <a:rPr lang="en-US" sz="2800" b="1" dirty="0" smtClean="0">
                <a:solidFill>
                  <a:srgbClr val="FFFF00"/>
                </a:solidFill>
                <a:effectLst>
                  <a:outerShdw blurRad="38100" dist="38100" dir="2700000" algn="tl">
                    <a:srgbClr val="000000">
                      <a:alpha val="43137"/>
                    </a:srgbClr>
                  </a:outerShdw>
                </a:effectLst>
                <a:latin typeface="Calibri" pitchFamily="34" charset="0"/>
              </a:rPr>
              <a:t>Objectives</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Find the maximum tolerated dose</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 The study is designed to avoid severe toxicity.</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Determine whether humans and animals show significantly different responses to the drug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Establish the probable limits of the safe clinical dosage range.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4382" y="541001"/>
            <a:ext cx="7741022" cy="3416320"/>
          </a:xfrm>
          <a:prstGeom prst="rect">
            <a:avLst/>
          </a:prstGeom>
        </p:spPr>
        <p:txBody>
          <a:bodyPr wrap="square">
            <a:spAutoFit/>
          </a:bodyPr>
          <a:lstStyle/>
          <a:p>
            <a:pPr marL="365125" indent="-365125" algn="l" rtl="0">
              <a:buClr>
                <a:srgbClr val="FFFF00"/>
              </a:buClr>
              <a:buFont typeface="Wingdings" pitchFamily="2" charset="2"/>
              <a:buChar char="Ø"/>
            </a:pPr>
            <a:r>
              <a:rPr lang="en-US" sz="2700" dirty="0" smtClean="0">
                <a:solidFill>
                  <a:srgbClr val="FFFF00"/>
                </a:solidFill>
                <a:effectLst>
                  <a:outerShdw blurRad="38100" dist="38100" dir="2700000" algn="tl">
                    <a:srgbClr val="000000">
                      <a:alpha val="43137"/>
                    </a:srgbClr>
                  </a:outerShdw>
                </a:effectLst>
                <a:latin typeface="Calibri" pitchFamily="34" charset="0"/>
              </a:rPr>
              <a:t>These trials are </a:t>
            </a:r>
            <a:r>
              <a:rPr lang="en-US" sz="2700" dirty="0" err="1" smtClean="0">
                <a:solidFill>
                  <a:srgbClr val="FFFF00"/>
                </a:solidFill>
                <a:effectLst>
                  <a:outerShdw blurRad="38100" dist="38100" dir="2700000" algn="tl">
                    <a:srgbClr val="000000">
                      <a:alpha val="43137"/>
                    </a:srgbClr>
                  </a:outerShdw>
                </a:effectLst>
                <a:latin typeface="Calibri" pitchFamily="34" charset="0"/>
              </a:rPr>
              <a:t>nonblind</a:t>
            </a:r>
            <a:r>
              <a:rPr lang="en-US" sz="2700" dirty="0" smtClean="0">
                <a:solidFill>
                  <a:srgbClr val="FFFF00"/>
                </a:solidFill>
                <a:effectLst>
                  <a:outerShdw blurRad="38100" dist="38100" dir="2700000" algn="tl">
                    <a:srgbClr val="000000">
                      <a:alpha val="43137"/>
                    </a:srgbClr>
                  </a:outerShdw>
                </a:effectLst>
                <a:latin typeface="Calibri" pitchFamily="34" charset="0"/>
              </a:rPr>
              <a:t>  or called open(both the investigators and the subjects know what is being given).</a:t>
            </a:r>
          </a:p>
          <a:p>
            <a:pPr marL="365125" indent="-365125" algn="l" rtl="0">
              <a:buClr>
                <a:srgbClr val="FFFF00"/>
              </a:buClr>
              <a:buFont typeface="Wingdings" pitchFamily="2" charset="2"/>
              <a:buChar char="Ø"/>
            </a:pPr>
            <a:r>
              <a:rPr lang="en-US" sz="2700" dirty="0" smtClean="0">
                <a:solidFill>
                  <a:srgbClr val="FFFF00"/>
                </a:solidFill>
                <a:effectLst>
                  <a:outerShdw blurRad="38100" dist="38100" dir="2700000" algn="tl">
                    <a:srgbClr val="000000">
                      <a:alpha val="43137"/>
                    </a:srgbClr>
                  </a:outerShdw>
                </a:effectLst>
                <a:latin typeface="Calibri" pitchFamily="34" charset="0"/>
              </a:rPr>
              <a:t>Many  toxicities are detected in this phase.</a:t>
            </a:r>
          </a:p>
          <a:p>
            <a:pPr marL="365125" indent="-365125" algn="l" rtl="0">
              <a:buClr>
                <a:srgbClr val="FFFF00"/>
              </a:buClr>
              <a:buFont typeface="Wingdings" pitchFamily="2" charset="2"/>
              <a:buChar char="Ø"/>
            </a:pPr>
            <a:r>
              <a:rPr lang="en-US" sz="2700" dirty="0" smtClean="0">
                <a:solidFill>
                  <a:srgbClr val="FFFF00"/>
                </a:solidFill>
                <a:effectLst>
                  <a:outerShdw blurRad="38100" dist="38100" dir="2700000" algn="tl">
                    <a:srgbClr val="000000">
                      <a:alpha val="43137"/>
                    </a:srgbClr>
                  </a:outerShdw>
                </a:effectLst>
                <a:latin typeface="Calibri" pitchFamily="34" charset="0"/>
              </a:rPr>
              <a:t>Pharmacokinetic measurements of absorption, half-life, and metabolism are often done in phase 1.</a:t>
            </a:r>
          </a:p>
          <a:p>
            <a:pPr marL="365125" indent="-365125" algn="l" rtl="0">
              <a:buClr>
                <a:srgbClr val="FFFF00"/>
              </a:buClr>
              <a:buFont typeface="Wingdings" pitchFamily="2" charset="2"/>
              <a:buChar char="Ø"/>
            </a:pPr>
            <a:r>
              <a:rPr lang="en-US" sz="2700" dirty="0" smtClean="0">
                <a:solidFill>
                  <a:srgbClr val="FFFF00"/>
                </a:solidFill>
                <a:effectLst>
                  <a:outerShdw blurRad="38100" dist="38100" dir="2700000" algn="tl">
                    <a:srgbClr val="000000">
                      <a:alpha val="43137"/>
                    </a:srgbClr>
                  </a:outerShdw>
                </a:effectLst>
                <a:latin typeface="Calibri" pitchFamily="34" charset="0"/>
              </a:rPr>
              <a:t>performed in research centers by specially trained clinical  Pharmacologists.</a:t>
            </a:r>
            <a:endParaRPr lang="ar-IQ" sz="27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60120" y="546100"/>
            <a:ext cx="8229600" cy="5755422"/>
          </a:xfrm>
        </p:spPr>
        <p:txBody>
          <a:bodyPr wrap="square">
            <a:spAutoFit/>
          </a:bodyPr>
          <a:lstStyle/>
          <a:p>
            <a:pPr marL="0" algn="l" rtl="0">
              <a:spcBef>
                <a:spcPts val="0"/>
              </a:spcBef>
              <a:spcAft>
                <a:spcPts val="0"/>
              </a:spcAft>
              <a:buNone/>
            </a:pPr>
            <a:r>
              <a:rPr lang="en-US" b="1" dirty="0" smtClean="0">
                <a:solidFill>
                  <a:srgbClr val="FFFF00"/>
                </a:solidFill>
                <a:effectLst>
                  <a:outerShdw blurRad="38100" dist="38100" dir="2700000" algn="tl">
                    <a:srgbClr val="000000">
                      <a:alpha val="43137"/>
                    </a:srgbClr>
                  </a:outerShdw>
                </a:effectLst>
                <a:latin typeface="Calibri" pitchFamily="34" charset="0"/>
              </a:rPr>
              <a:t>Phase 2</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The drug is studied in patients with the target disease to determine its efficacy.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A modest number of patients (100-200) are studied in detail.</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A single-blind design is often used, with an inert placebo medication and an established active drug (positive control) in addition to the investigational agent.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Phase 2 trials are usually done in special clinical centers (example , university hospitals).</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A broader range of toxicities may be detected in this phase.</a:t>
            </a:r>
            <a:endParaRPr lang="ar-IQ" sz="2800"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60120" y="546100"/>
            <a:ext cx="8229600" cy="3600986"/>
          </a:xfrm>
        </p:spPr>
        <p:txBody>
          <a:bodyPr wrap="square">
            <a:spAutoFit/>
          </a:bodyPr>
          <a:lstStyle/>
          <a:p>
            <a:pPr marL="365125" indent="-365125" algn="l" rtl="0">
              <a:spcBef>
                <a:spcPts val="0"/>
              </a:spcBef>
              <a:spcAft>
                <a:spcPts val="0"/>
              </a:spcAft>
              <a:buClr>
                <a:srgbClr val="FFFF00"/>
              </a:buClr>
              <a:buNone/>
            </a:pPr>
            <a:r>
              <a:rPr lang="en-US" b="1" dirty="0" smtClean="0">
                <a:solidFill>
                  <a:srgbClr val="FFFF00"/>
                </a:solidFill>
                <a:effectLst>
                  <a:outerShdw blurRad="38100" dist="38100" dir="2700000" algn="tl">
                    <a:srgbClr val="000000">
                      <a:alpha val="43137"/>
                    </a:srgbClr>
                  </a:outerShdw>
                </a:effectLst>
                <a:latin typeface="Calibri" pitchFamily="34" charset="0"/>
              </a:rPr>
              <a:t>Phase 3</a:t>
            </a:r>
          </a:p>
          <a:p>
            <a:pPr marL="274638" indent="-274638" algn="l" rtl="0">
              <a:spcBef>
                <a:spcPts val="0"/>
              </a:spcBef>
              <a:spcAft>
                <a:spcPts val="0"/>
              </a:spcAft>
              <a:buClr>
                <a:srgbClr val="FFFF00"/>
              </a:buClr>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latin typeface="Calibri" pitchFamily="34" charset="0"/>
              </a:rPr>
              <a:t>  </a:t>
            </a:r>
            <a:r>
              <a:rPr lang="en-US" sz="2800" dirty="0" smtClean="0">
                <a:solidFill>
                  <a:srgbClr val="FFFF00"/>
                </a:solidFill>
                <a:effectLst>
                  <a:outerShdw blurRad="38100" dist="38100" dir="2700000" algn="tl">
                    <a:srgbClr val="000000">
                      <a:alpha val="43137"/>
                    </a:srgbClr>
                  </a:outerShdw>
                </a:effectLst>
                <a:latin typeface="Calibri" pitchFamily="34" charset="0"/>
              </a:rPr>
              <a:t>For further establishing the safety and efficacy.</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The drug is evaluated in much larger numbers of patients with the target disease, sometimes thousands. </a:t>
            </a:r>
          </a:p>
          <a:p>
            <a:pPr marL="365125" indent="-365125" algn="l" rtl="0">
              <a:spcBef>
                <a:spcPts val="0"/>
              </a:spcBef>
              <a:spcAft>
                <a:spcPts val="0"/>
              </a:spcAft>
              <a:buClr>
                <a:srgbClr val="FFFF00"/>
              </a:buClr>
              <a:buFont typeface="Wingdings" pitchFamily="2" charset="2"/>
              <a:buChar char="Ø"/>
            </a:pPr>
            <a:r>
              <a:rPr lang="en-US" sz="2800" dirty="0" smtClean="0">
                <a:solidFill>
                  <a:srgbClr val="FFFF00"/>
                </a:solidFill>
                <a:effectLst>
                  <a:outerShdw blurRad="38100" dist="38100" dir="2700000" algn="tl">
                    <a:srgbClr val="000000">
                      <a:alpha val="43137"/>
                    </a:srgbClr>
                  </a:outerShdw>
                </a:effectLst>
                <a:latin typeface="Calibri" pitchFamily="34" charset="0"/>
              </a:rPr>
              <a:t>Difficult and expensive because of the large numbers of patients involved and the large collected data which need  studies and analyzes .</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Hypothalamic, Pituitary Hormones &amp; synthetic   analogue</Template>
  <TotalTime>396</TotalTime>
  <Words>941</Words>
  <PresentationFormat>عرض على الشاشة (3:4)‏</PresentationFormat>
  <Paragraphs>79</Paragraphs>
  <Slides>18</Slides>
  <Notes>1</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Beam</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dc:creator>
  <cp:lastModifiedBy>Dr. Najlaa</cp:lastModifiedBy>
  <cp:revision>76</cp:revision>
  <dcterms:created xsi:type="dcterms:W3CDTF">2015-11-14T13:36:49Z</dcterms:created>
  <dcterms:modified xsi:type="dcterms:W3CDTF">2017-10-08T17:16:28Z</dcterms:modified>
</cp:coreProperties>
</file>